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Visual appeal</a:t>
            </a:r>
            <a:endParaRPr lang="en-US" dirty="0">
              <a:solidFill>
                <a:srgbClr val="000000"/>
              </a:solidFill>
              <a:latin typeface="Neue Haas Grotesk Text Pro" panose="020B0504020202020204" pitchFamily="34" charset="0"/>
            </a:endParaRPr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>
                <a:solidFill>
                  <a:srgbClr val="FFFF00"/>
                </a:solidFill>
                <a:latin typeface="Neue Haas Grotesk Text Pro" panose="020B0504020202020204" pitchFamily="34" charset="0"/>
              </a:rPr>
              <a:t>Studies show that 35% of an audience’s retention rate is attributed to visuals, so use these best practices.</a:t>
            </a:r>
            <a:endParaRPr lang="en-US" sz="1800">
              <a:solidFill>
                <a:srgbClr val="000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FFFF00"/>
                </a:solidFill>
                <a:latin typeface="Neue Haas Grotesk Text Pro" panose="020B0504020202020204" pitchFamily="34" charset="0"/>
              </a:rPr>
              <a:t>Use high-quality images</a:t>
            </a:r>
            <a:endParaRPr lang="en-US" sz="1800">
              <a:solidFill>
                <a:srgbClr val="000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0000"/>
                </a:solidFill>
                <a:latin typeface="Neue Haas Grotesk Text Pro" panose="020B0504020202020204" pitchFamily="34" charset="0"/>
              </a:rPr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>
                <a:solidFill>
                  <a:srgbClr val="FFFF00"/>
                </a:solidFill>
                <a:latin typeface="Neue Haas Grotesk Text Pro" panose="020B0504020202020204" pitchFamily="34" charset="0"/>
              </a:rPr>
              <a:t>Leverage infographics</a:t>
            </a:r>
            <a:endParaRPr lang="en-US" sz="1800">
              <a:solidFill>
                <a:srgbClr val="000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0000"/>
                </a:solidFill>
                <a:latin typeface="Neue Haas Grotesk Text Pro" panose="020B0504020202020204" pitchFamily="34" charset="0"/>
              </a:rPr>
              <a:t>Present complex data in an easy-to-digest format.</a:t>
            </a:r>
          </a:p>
          <a:p>
            <a:pPr marL="0" indent="0">
              <a:buNone/>
            </a:pPr>
            <a:r>
              <a:rPr lang="en-US" sz="1800">
                <a:solidFill>
                  <a:srgbClr val="FFFF00"/>
                </a:solidFill>
                <a:latin typeface="Neue Haas Grotesk Text Pro" panose="020B0504020202020204" pitchFamily="34" charset="0"/>
              </a:rPr>
              <a:t>Keep text minimal</a:t>
            </a:r>
            <a:endParaRPr lang="en-US" sz="1800">
              <a:solidFill>
                <a:srgbClr val="000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0000"/>
                </a:solidFill>
                <a:latin typeface="Neue Haas Grotesk Text Pro" panose="020B0504020202020204" pitchFamily="34" charset="0"/>
              </a:rPr>
              <a:t>Slides should support your speech, not replace it.</a:t>
            </a:r>
          </a:p>
          <a:p>
            <a:pPr marL="0" indent="0">
              <a:buNone/>
            </a:pPr>
            <a:r>
              <a:rPr lang="en-US" sz="1800">
                <a:solidFill>
                  <a:srgbClr val="FFFF00"/>
                </a:solidFill>
                <a:latin typeface="Neue Haas Grotesk Text Pro" panose="020B0504020202020204" pitchFamily="34" charset="0"/>
              </a:rPr>
              <a:t>Use brand colors</a:t>
            </a:r>
            <a:endParaRPr lang="en-US" sz="1800">
              <a:solidFill>
                <a:srgbClr val="000000"/>
              </a:solidFill>
              <a:latin typeface="Neue Haas Grotesk Text Pro" panose="020B0504020202020204" pitchFamily="34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0000"/>
                </a:solidFill>
                <a:latin typeface="Neue Haas Grotesk Text Pro" panose="020B0504020202020204" pitchFamily="34" charset="0"/>
              </a:rPr>
              <a:t>Maintain consistency in fonts and color palettes for professionalism.</a:t>
            </a:r>
            <a:endParaRPr lang="en-US" sz="1800" dirty="0">
              <a:solidFill>
                <a:srgbClr val="000000"/>
              </a:solidFill>
              <a:latin typeface="Neue Haas Grotesk Tex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</TotalTime>
  <Words>81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Visual appeal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2025-05-10T10:33:06Z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